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2" r:id="rId2"/>
    <p:sldId id="310" r:id="rId3"/>
    <p:sldId id="311" r:id="rId4"/>
    <p:sldId id="309" r:id="rId5"/>
    <p:sldId id="303" r:id="rId6"/>
    <p:sldId id="302" r:id="rId7"/>
    <p:sldId id="320" r:id="rId8"/>
    <p:sldId id="319" r:id="rId9"/>
    <p:sldId id="324" r:id="rId10"/>
    <p:sldId id="321" r:id="rId11"/>
    <p:sldId id="322" r:id="rId12"/>
    <p:sldId id="323" r:id="rId13"/>
    <p:sldId id="307" r:id="rId14"/>
    <p:sldId id="308" r:id="rId15"/>
    <p:sldId id="30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4D42"/>
    <a:srgbClr val="252010"/>
    <a:srgbClr val="804444"/>
    <a:srgbClr val="663B2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162" y="-7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D3562-6A1D-B84A-B865-7CE83E65C843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2B3F-963A-5E40-896D-0E22783184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1188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08E0D-6AE9-4675-B178-0C70E0EC34F0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370767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972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30431-DA0A-407A-8428-33E64DC8F2E5}" type="datetimeFigureOut">
              <a:rPr lang="en-AU" smtClean="0"/>
              <a:pPr/>
              <a:t>3/11/2016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C43A-C1FD-43F9-8BEE-79E93C9F7C7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871982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30431-DA0A-407A-8428-33E64DC8F2E5}" type="datetimeFigureOut">
              <a:rPr lang="en-AU" smtClean="0"/>
              <a:pPr/>
              <a:t>3/11/2016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C43A-C1FD-43F9-8BEE-79E93C9F7C7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498476"/>
            <a:ext cx="7886700" cy="902074"/>
          </a:xfrm>
        </p:spPr>
        <p:txBody>
          <a:bodyPr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6960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30431-DA0A-407A-8428-33E64DC8F2E5}" type="datetimeFigureOut">
              <a:rPr lang="en-AU" smtClean="0"/>
              <a:pPr/>
              <a:t>3/11/2016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C43A-C1FD-43F9-8BEE-79E93C9F7C7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4283707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0" indent="0">
              <a:buNone/>
              <a:defRPr/>
            </a:lvl1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30431-DA0A-407A-8428-33E64DC8F2E5}" type="datetimeFigureOut">
              <a:rPr lang="en-AU" smtClean="0"/>
              <a:pPr/>
              <a:t>3/11/2016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C43A-C1FD-43F9-8BEE-79E93C9F7C7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022378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30431-DA0A-407A-8428-33E64DC8F2E5}" type="datetimeFigureOut">
              <a:rPr lang="en-AU" smtClean="0"/>
              <a:pPr/>
              <a:t>3/11/2016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C43A-C1FD-43F9-8BEE-79E93C9F7C7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554484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30431-DA0A-407A-8428-33E64DC8F2E5}" type="datetimeFigureOut">
              <a:rPr lang="en-AU" smtClean="0"/>
              <a:pPr/>
              <a:t>3/11/2016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C43A-C1FD-43F9-8BEE-79E93C9F7C7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826567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30431-DA0A-407A-8428-33E64DC8F2E5}" type="datetimeFigureOut">
              <a:rPr lang="en-AU" smtClean="0"/>
              <a:pPr/>
              <a:t>3/11/2016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C43A-C1FD-43F9-8BEE-79E93C9F7C7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498476"/>
            <a:ext cx="7886700" cy="902074"/>
          </a:xfrm>
        </p:spPr>
        <p:txBody>
          <a:bodyPr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9348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30431-DA0A-407A-8428-33E64DC8F2E5}" type="datetimeFigureOut">
              <a:rPr lang="en-AU" smtClean="0"/>
              <a:pPr/>
              <a:t>3/11/2016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C43A-C1FD-43F9-8BEE-79E93C9F7C7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498476"/>
            <a:ext cx="7886700" cy="902074"/>
          </a:xfrm>
        </p:spPr>
        <p:txBody>
          <a:bodyPr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93431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30431-DA0A-407A-8428-33E64DC8F2E5}" type="datetimeFigureOut">
              <a:rPr lang="en-AU" smtClean="0"/>
              <a:pPr/>
              <a:t>3/11/2016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C43A-C1FD-43F9-8BEE-79E93C9F7C7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526342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30431-DA0A-407A-8428-33E64DC8F2E5}" type="datetimeFigureOut">
              <a:rPr lang="en-AU" smtClean="0"/>
              <a:pPr/>
              <a:t>3/11/2016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C43A-C1FD-43F9-8BEE-79E93C9F7C7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955093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30431-DA0A-407A-8428-33E64DC8F2E5}" type="datetimeFigureOut">
              <a:rPr lang="en-AU" smtClean="0"/>
              <a:pPr/>
              <a:t>3/11/2016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C43A-C1FD-43F9-8BEE-79E93C9F7C7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017455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98476"/>
            <a:ext cx="7886700" cy="9020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61599"/>
            <a:ext cx="7886700" cy="471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30431-DA0A-407A-8428-33E64DC8F2E5}" type="datetimeFigureOut">
              <a:rPr lang="en-AU" smtClean="0"/>
              <a:pPr/>
              <a:t>3/11/2016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3C43A-C1FD-43F9-8BEE-79E93C9F7C78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1492" y="6256746"/>
            <a:ext cx="1202508" cy="6012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" y="6256800"/>
            <a:ext cx="5704111" cy="601200"/>
          </a:xfrm>
          <a:prstGeom prst="rect">
            <a:avLst/>
          </a:prstGeom>
          <a:solidFill>
            <a:srgbClr val="824D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Ins="90000" rtlCol="0" anchor="ctr"/>
          <a:lstStyle/>
          <a:p>
            <a:fld id="{47927EEE-AC27-4955-B1C9-241803753B44}" type="slidenum">
              <a:rPr lang="en-AU" smtClean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pPr/>
              <a:t>‹#›</a:t>
            </a:fld>
            <a:endParaRPr lang="en-AU" dirty="0">
              <a:solidFill>
                <a:schemeClr val="accent6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4113" y="6256746"/>
            <a:ext cx="2237426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314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37240"/>
            <a:ext cx="9144000" cy="57280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6250063"/>
            <a:ext cx="9144000" cy="607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180380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311" y="478564"/>
            <a:ext cx="8491103" cy="530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8873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565" y="683663"/>
            <a:ext cx="7913406" cy="524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5303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ealtimedata.water.nsw.gov.au/wgen/users/300415038/gwcf_orggw036765.3.3plot.png?20161102152923?14780645827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701" y="767259"/>
            <a:ext cx="8135110" cy="508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430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1" dirty="0"/>
              <a:t>Relevance across countries in the 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409" y="1427093"/>
            <a:ext cx="7886700" cy="47153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AU" sz="2000" dirty="0" smtClean="0"/>
              <a:t>Many (most) </a:t>
            </a:r>
            <a:r>
              <a:rPr lang="en-AU" sz="2000" dirty="0"/>
              <a:t>countries </a:t>
            </a:r>
            <a:r>
              <a:rPr lang="en-AU" sz="2000" dirty="0" smtClean="0"/>
              <a:t>Asia, Africa, North and South America, Asia-Pacific  face severe water shortages and other water management issues</a:t>
            </a:r>
          </a:p>
          <a:p>
            <a:pPr>
              <a:buFont typeface="Wingdings" pitchFamily="2" charset="2"/>
              <a:buChar char="§"/>
            </a:pPr>
            <a:r>
              <a:rPr lang="en-AU" sz="2000" dirty="0" smtClean="0"/>
              <a:t>Most countries are having difficulty in implementing necessary water </a:t>
            </a:r>
            <a:r>
              <a:rPr lang="en-AU" sz="2000" dirty="0"/>
              <a:t>management reforms</a:t>
            </a:r>
          </a:p>
          <a:p>
            <a:pPr>
              <a:buFont typeface="Wingdings" pitchFamily="2" charset="2"/>
              <a:buChar char="§"/>
            </a:pPr>
            <a:r>
              <a:rPr lang="en-AU" sz="2000" dirty="0" smtClean="0"/>
              <a:t>Water </a:t>
            </a:r>
            <a:r>
              <a:rPr lang="en-AU" sz="2000" dirty="0"/>
              <a:t>reform is hard, doing nothing is not a viable option and there is no simple solution</a:t>
            </a:r>
          </a:p>
          <a:p>
            <a:r>
              <a:rPr lang="en-AU" sz="1600" dirty="0"/>
              <a:t>“ for every complex problem there is an answer that is clear, simple and wrong” </a:t>
            </a:r>
            <a:r>
              <a:rPr lang="en-AU" sz="1400" dirty="0"/>
              <a:t>(HL Mencken)</a:t>
            </a:r>
          </a:p>
          <a:p>
            <a:pPr>
              <a:buFont typeface="Wingdings" pitchFamily="2" charset="2"/>
              <a:buChar char="§"/>
            </a:pPr>
            <a:r>
              <a:rPr lang="en-AU" sz="2000" dirty="0" smtClean="0"/>
              <a:t> </a:t>
            </a:r>
            <a:r>
              <a:rPr lang="en-AU" sz="2000" dirty="0"/>
              <a:t>Water reforms in Australia are suited to that environment    </a:t>
            </a:r>
          </a:p>
          <a:p>
            <a:pPr lvl="1"/>
            <a:r>
              <a:rPr lang="en-AU" sz="1600" dirty="0"/>
              <a:t>Some elements </a:t>
            </a:r>
            <a:r>
              <a:rPr lang="en-AU" sz="1600" dirty="0" smtClean="0"/>
              <a:t>of water reform in Australia may be applicable </a:t>
            </a:r>
            <a:r>
              <a:rPr lang="en-AU" sz="1600" dirty="0"/>
              <a:t>in other countries</a:t>
            </a:r>
          </a:p>
          <a:p>
            <a:pPr lvl="1"/>
            <a:r>
              <a:rPr lang="en-AU" sz="1600" dirty="0"/>
              <a:t>Demand management is </a:t>
            </a:r>
            <a:r>
              <a:rPr lang="en-AU" sz="1600" dirty="0" smtClean="0"/>
              <a:t> </a:t>
            </a:r>
            <a:r>
              <a:rPr lang="en-AU" sz="1600" dirty="0"/>
              <a:t>fundamental </a:t>
            </a:r>
            <a:r>
              <a:rPr lang="en-AU" sz="1600" dirty="0" smtClean="0"/>
              <a:t> to address severe water  shortage</a:t>
            </a:r>
            <a:endParaRPr lang="en-AU" sz="1600" dirty="0"/>
          </a:p>
          <a:p>
            <a:pPr lvl="1"/>
            <a:r>
              <a:rPr lang="en-AU" sz="1600" dirty="0"/>
              <a:t>Reforms have included investment in infrastructure and  water use efficiency, institutional reform and policy development and implementation</a:t>
            </a:r>
          </a:p>
          <a:p>
            <a:pPr lvl="1"/>
            <a:r>
              <a:rPr lang="en-AU" sz="1600" dirty="0" smtClean="0"/>
              <a:t>Water reform is </a:t>
            </a:r>
            <a:r>
              <a:rPr lang="en-AU" sz="1600" dirty="0"/>
              <a:t>a long process </a:t>
            </a:r>
            <a:r>
              <a:rPr lang="en-AU" sz="1600" dirty="0" smtClean="0"/>
              <a:t>that includes </a:t>
            </a:r>
            <a:r>
              <a:rPr lang="en-AU" sz="1600" dirty="0"/>
              <a:t>continual adaptation</a:t>
            </a:r>
          </a:p>
          <a:p>
            <a:endParaRPr lang="en-AU" sz="2000" dirty="0"/>
          </a:p>
          <a:p>
            <a:r>
              <a:rPr lang="en-AU" sz="2000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1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000" dirty="0"/>
              <a:t>Stakeholder engagement in policy development and implementation </a:t>
            </a:r>
            <a:r>
              <a:rPr lang="en-AU" sz="2000" dirty="0" smtClean="0"/>
              <a:t>is significant in contributing to the success of water planning</a:t>
            </a:r>
            <a:endParaRPr lang="en-AU" sz="2000" dirty="0"/>
          </a:p>
          <a:p>
            <a:pPr lvl="1">
              <a:buFontTx/>
              <a:buChar char="-"/>
            </a:pPr>
            <a:r>
              <a:rPr lang="en-AU" sz="1600" dirty="0"/>
              <a:t>the greater their understanding of the issue the more that all sectors of government and community can be part of the solution</a:t>
            </a:r>
          </a:p>
          <a:p>
            <a:pPr lvl="1">
              <a:buFontTx/>
              <a:buChar char="-"/>
            </a:pPr>
            <a:r>
              <a:rPr lang="en-AU" sz="1600" dirty="0"/>
              <a:t>Governments do not have a monopoly on ideas</a:t>
            </a:r>
          </a:p>
          <a:p>
            <a:pPr lvl="1">
              <a:buNone/>
            </a:pPr>
            <a:endParaRPr lang="en-AU" sz="1600" dirty="0"/>
          </a:p>
          <a:p>
            <a:r>
              <a:rPr lang="en-AU" sz="2000" dirty="0"/>
              <a:t>Water reforms must address social, economic and sustainability components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None/>
            </a:pPr>
            <a:r>
              <a:rPr lang="en-AU" sz="1600" dirty="0" smtClean="0"/>
              <a:t>	infrastructure </a:t>
            </a:r>
            <a:r>
              <a:rPr lang="en-AU" sz="1600" dirty="0"/>
              <a:t>and technical solutions </a:t>
            </a:r>
            <a:r>
              <a:rPr lang="en-AU" sz="1600" dirty="0" smtClean="0"/>
              <a:t>are </a:t>
            </a:r>
            <a:r>
              <a:rPr lang="en-AU" sz="1600" dirty="0"/>
              <a:t>an </a:t>
            </a:r>
            <a:r>
              <a:rPr lang="en-AU" sz="1600" dirty="0" smtClean="0"/>
              <a:t>important </a:t>
            </a:r>
            <a:r>
              <a:rPr lang="en-AU" sz="1600" dirty="0"/>
              <a:t>part of the water reform </a:t>
            </a:r>
            <a:r>
              <a:rPr lang="en-AU" sz="1600" dirty="0" smtClean="0"/>
              <a:t>	package</a:t>
            </a:r>
            <a:endParaRPr lang="en-AU" sz="1600" dirty="0"/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None/>
            </a:pPr>
            <a:r>
              <a:rPr lang="en-AU" sz="2000" dirty="0" smtClean="0"/>
              <a:t>Water </a:t>
            </a:r>
            <a:r>
              <a:rPr lang="en-AU" sz="2000" dirty="0"/>
              <a:t>planning and implementation </a:t>
            </a:r>
            <a:r>
              <a:rPr lang="en-AU" sz="2000" dirty="0" smtClean="0"/>
              <a:t>is hard</a:t>
            </a:r>
            <a:r>
              <a:rPr lang="en-AU" sz="2000" dirty="0"/>
              <a:t>, but is critical </a:t>
            </a:r>
            <a:r>
              <a:rPr lang="en-AU" sz="2000" dirty="0" smtClean="0"/>
              <a:t>for targeting </a:t>
            </a:r>
            <a:r>
              <a:rPr lang="en-AU" sz="2000" dirty="0"/>
              <a:t>investment </a:t>
            </a:r>
            <a:r>
              <a:rPr lang="en-AU" sz="2000" dirty="0" smtClean="0"/>
              <a:t>and achieving change and outcomes </a:t>
            </a:r>
            <a:r>
              <a:rPr lang="en-AU" sz="2000" dirty="0"/>
              <a:t>over time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None/>
            </a:pPr>
            <a:r>
              <a:rPr lang="en-AU" sz="2000" dirty="0"/>
              <a:t>	</a:t>
            </a:r>
            <a:r>
              <a:rPr lang="en-AU" sz="1600" dirty="0"/>
              <a:t>doing nothing is not an option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None/>
            </a:pPr>
            <a:endParaRPr lang="en-AU" sz="1600" dirty="0"/>
          </a:p>
          <a:p>
            <a:endParaRPr lang="en-AU" sz="2000" dirty="0"/>
          </a:p>
          <a:p>
            <a:endParaRPr lang="en-AU" sz="2000" dirty="0"/>
          </a:p>
          <a:p>
            <a:endParaRPr lang="en-AU" sz="1600" dirty="0"/>
          </a:p>
          <a:p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Thank you </a:t>
            </a:r>
          </a:p>
        </p:txBody>
      </p:sp>
      <p:pic>
        <p:nvPicPr>
          <p:cNvPr id="5" name="Picture 14" descr="IMG_0478 (Grey roo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1" y="1468438"/>
            <a:ext cx="3385880" cy="2341562"/>
          </a:xfrm>
          <a:prstGeom prst="rect">
            <a:avLst/>
          </a:prstGeom>
          <a:noFill/>
        </p:spPr>
      </p:pic>
      <p:sp>
        <p:nvSpPr>
          <p:cNvPr id="21506" name="AutoShape 2" descr="Inline image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770626" y="138022"/>
            <a:ext cx="8127052" cy="63246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2800" b="1" dirty="0" smtClean="0">
                <a:cs typeface="Arial"/>
              </a:rPr>
              <a:t>Integrating data, modeling and tools into Basin Planning</a:t>
            </a:r>
            <a:endParaRPr lang="en-US" sz="2800" b="1" dirty="0"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4060" y="601980"/>
            <a:ext cx="6638947" cy="1280997"/>
          </a:xfrm>
          <a:prstGeom prst="rect">
            <a:avLst/>
          </a:prstGeom>
          <a:noFill/>
        </p:spPr>
        <p:txBody>
          <a:bodyPr wrap="square" lIns="82936" tIns="41468" rIns="82936" bIns="41468">
            <a:spAutoFit/>
          </a:bodyPr>
          <a:lstStyle/>
          <a:p>
            <a:endParaRPr lang="en-US" dirty="0"/>
          </a:p>
          <a:p>
            <a:pPr marL="285750" indent="-285750">
              <a:spcBef>
                <a:spcPct val="30000"/>
              </a:spcBef>
              <a:buClr>
                <a:srgbClr val="00487C"/>
              </a:buClr>
              <a:buFont typeface="Arial"/>
              <a:buChar char="•"/>
              <a:defRPr/>
            </a:pPr>
            <a:endParaRPr lang="en-AU" dirty="0">
              <a:solidFill>
                <a:srgbClr val="39839D"/>
              </a:solidFill>
            </a:endParaRPr>
          </a:p>
          <a:p>
            <a:pPr marL="285750" indent="-285750">
              <a:spcBef>
                <a:spcPct val="30000"/>
              </a:spcBef>
              <a:buClr>
                <a:srgbClr val="00487C"/>
              </a:buClr>
              <a:buFont typeface="Arial"/>
              <a:buChar char="•"/>
              <a:defRPr/>
            </a:pPr>
            <a:endParaRPr lang="en-AU" dirty="0">
              <a:solidFill>
                <a:srgbClr val="39839D"/>
              </a:solidFill>
            </a:endParaRPr>
          </a:p>
          <a:p>
            <a:pPr>
              <a:defRPr/>
            </a:pP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6088" y="1474788"/>
            <a:ext cx="2062162" cy="283801"/>
          </a:xfrm>
          <a:prstGeom prst="rect">
            <a:avLst/>
          </a:prstGeom>
          <a:noFill/>
        </p:spPr>
        <p:txBody>
          <a:bodyPr lIns="82936" tIns="41468" rIns="82936" bIns="41468">
            <a:spAutoFit/>
          </a:bodyPr>
          <a:lstStyle/>
          <a:p>
            <a:pPr>
              <a:defRPr/>
            </a:pP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6300" y="698740"/>
            <a:ext cx="531114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AU" sz="2400" dirty="0" smtClean="0"/>
          </a:p>
          <a:p>
            <a:pPr lvl="1"/>
            <a:r>
              <a:rPr lang="en-AU" sz="2400" b="1" dirty="0" smtClean="0"/>
              <a:t>Basin Planning</a:t>
            </a:r>
          </a:p>
          <a:p>
            <a:pPr lvl="1"/>
            <a:endParaRPr lang="en-AU" sz="2400" b="1" dirty="0" smtClean="0"/>
          </a:p>
          <a:p>
            <a:pPr lvl="1"/>
            <a:r>
              <a:rPr lang="en-AU" sz="2000" b="1" dirty="0" smtClean="0"/>
              <a:t> Water management requires planning</a:t>
            </a:r>
          </a:p>
          <a:p>
            <a:pPr lvl="1"/>
            <a:r>
              <a:rPr lang="en-AU" sz="2000" b="1" dirty="0" smtClean="0"/>
              <a:t>	-   </a:t>
            </a:r>
            <a:r>
              <a:rPr lang="en-AU" sz="2000" dirty="0" smtClean="0"/>
              <a:t>Supply</a:t>
            </a:r>
          </a:p>
          <a:p>
            <a:pPr lvl="1"/>
            <a:r>
              <a:rPr lang="en-AU" sz="2000" dirty="0" smtClean="0"/>
              <a:t>	-   Demand</a:t>
            </a:r>
          </a:p>
          <a:p>
            <a:pPr lvl="1"/>
            <a:r>
              <a:rPr lang="en-AU" sz="2000" dirty="0" smtClean="0"/>
              <a:t>	-   Future (trends / scenarios)</a:t>
            </a:r>
          </a:p>
          <a:p>
            <a:pPr lvl="1"/>
            <a:endParaRPr lang="en-AU" sz="2400" dirty="0"/>
          </a:p>
          <a:p>
            <a:pPr lvl="1"/>
            <a:r>
              <a:rPr lang="en-AU" sz="2000" b="1" dirty="0" smtClean="0"/>
              <a:t>Considers economic, social, and environmental issues</a:t>
            </a:r>
          </a:p>
          <a:p>
            <a:pPr lvl="1"/>
            <a:endParaRPr lang="en-AU" sz="2000" b="1" dirty="0" smtClean="0"/>
          </a:p>
          <a:p>
            <a:pPr lvl="1"/>
            <a:r>
              <a:rPr lang="en-AU" sz="2000" b="1" dirty="0" smtClean="0"/>
              <a:t>Based on best science and engineering subject to continuous adaptation</a:t>
            </a:r>
          </a:p>
          <a:p>
            <a:pPr lvl="1"/>
            <a:r>
              <a:rPr lang="en-AU" sz="2000" dirty="0" smtClean="0"/>
              <a:t>	-   underpinned by quality data</a:t>
            </a:r>
          </a:p>
          <a:p>
            <a:pPr lvl="1"/>
            <a:endParaRPr lang="en-AU" sz="2000" b="1" dirty="0" smtClean="0"/>
          </a:p>
          <a:p>
            <a:pPr lvl="1"/>
            <a:r>
              <a:rPr lang="en-AU" sz="2000" b="1" dirty="0" smtClean="0"/>
              <a:t>Provides the strategic framework for action</a:t>
            </a:r>
            <a:endParaRPr lang="en-AU" sz="2000" dirty="0"/>
          </a:p>
          <a:p>
            <a:endParaRPr lang="en-AU" sz="2400" b="1" dirty="0"/>
          </a:p>
          <a:p>
            <a:endParaRPr lang="en-AU" sz="2400" b="1" dirty="0"/>
          </a:p>
          <a:p>
            <a:endParaRPr lang="en-AU" sz="2400" b="1" dirty="0"/>
          </a:p>
          <a:p>
            <a:endParaRPr lang="en-AU" sz="2400" b="1" dirty="0"/>
          </a:p>
          <a:p>
            <a:endParaRPr lang="en-AU" sz="2400" b="1" dirty="0"/>
          </a:p>
        </p:txBody>
      </p:sp>
    </p:spTree>
    <p:extLst>
      <p:ext uri="{BB962C8B-B14F-4D97-AF65-F5344CB8AC3E}">
        <p14:creationId xmlns:p14="http://schemas.microsoft.com/office/powerpoint/2010/main" xmlns="" val="89874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0"/>
            <a:ext cx="8127052" cy="6248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Arial"/>
              </a:rPr>
              <a:t>Components of Water Planning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2783" y="556692"/>
            <a:ext cx="59817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AU" sz="2400" dirty="0"/>
          </a:p>
          <a:p>
            <a:pPr lvl="1">
              <a:buFont typeface="Wingdings" pitchFamily="2" charset="2"/>
              <a:buChar char="§"/>
            </a:pPr>
            <a:r>
              <a:rPr lang="en-AU" sz="2000" dirty="0"/>
              <a:t> </a:t>
            </a:r>
            <a:r>
              <a:rPr lang="en-AU" sz="2000" dirty="0" smtClean="0"/>
              <a:t> Issues of common concern</a:t>
            </a:r>
          </a:p>
          <a:p>
            <a:pPr lvl="1">
              <a:buFont typeface="Wingdings" pitchFamily="2" charset="2"/>
              <a:buChar char="§"/>
            </a:pPr>
            <a:r>
              <a:rPr lang="en-AU" sz="2000" dirty="0" smtClean="0"/>
              <a:t>  Quantifies water and groundwater resources</a:t>
            </a:r>
          </a:p>
          <a:p>
            <a:pPr lvl="1">
              <a:buFont typeface="Wingdings" pitchFamily="2" charset="2"/>
              <a:buChar char="§"/>
            </a:pPr>
            <a:r>
              <a:rPr lang="en-AU" sz="2000" dirty="0" smtClean="0"/>
              <a:t>  Trend analysis</a:t>
            </a:r>
            <a:endParaRPr lang="en-AU" sz="2000" dirty="0"/>
          </a:p>
          <a:p>
            <a:pPr lvl="1">
              <a:buFont typeface="Wingdings" pitchFamily="2" charset="2"/>
              <a:buChar char="§"/>
            </a:pPr>
            <a:r>
              <a:rPr lang="en-AU" sz="2000" dirty="0"/>
              <a:t> </a:t>
            </a:r>
            <a:r>
              <a:rPr lang="en-AU" sz="2000" dirty="0" smtClean="0"/>
              <a:t> Water supply options</a:t>
            </a:r>
            <a:endParaRPr lang="en-AU" sz="2000" dirty="0"/>
          </a:p>
          <a:p>
            <a:pPr lvl="1">
              <a:buFont typeface="Wingdings" pitchFamily="2" charset="2"/>
              <a:buChar char="§"/>
            </a:pPr>
            <a:r>
              <a:rPr lang="en-AU" sz="2000" dirty="0"/>
              <a:t> </a:t>
            </a:r>
            <a:r>
              <a:rPr lang="en-AU" sz="2000" dirty="0" smtClean="0"/>
              <a:t> Water demand options</a:t>
            </a:r>
            <a:endParaRPr lang="en-AU" sz="2000" dirty="0"/>
          </a:p>
          <a:p>
            <a:pPr lvl="1">
              <a:buFont typeface="Wingdings" pitchFamily="2" charset="2"/>
              <a:buChar char="§"/>
            </a:pPr>
            <a:r>
              <a:rPr lang="en-AU" sz="2000" dirty="0"/>
              <a:t>  Water </a:t>
            </a:r>
            <a:r>
              <a:rPr lang="en-AU" sz="2000" dirty="0" smtClean="0"/>
              <a:t>use monitoring</a:t>
            </a:r>
          </a:p>
          <a:p>
            <a:pPr lvl="1">
              <a:buFont typeface="Wingdings" pitchFamily="2" charset="2"/>
              <a:buChar char="§"/>
            </a:pPr>
            <a:r>
              <a:rPr lang="en-AU" sz="2000" dirty="0" smtClean="0"/>
              <a:t>  Water quality </a:t>
            </a:r>
            <a:r>
              <a:rPr lang="en-AU" sz="2000" dirty="0"/>
              <a:t>and </a:t>
            </a:r>
            <a:r>
              <a:rPr lang="en-AU" sz="2000" dirty="0" smtClean="0"/>
              <a:t>management</a:t>
            </a:r>
            <a:endParaRPr lang="en-AU" sz="2000" dirty="0"/>
          </a:p>
          <a:p>
            <a:pPr lvl="1">
              <a:buFont typeface="Wingdings" pitchFamily="2" charset="2"/>
              <a:buChar char="§"/>
            </a:pPr>
            <a:r>
              <a:rPr lang="en-AU" sz="2000" dirty="0"/>
              <a:t>  </a:t>
            </a:r>
            <a:r>
              <a:rPr lang="en-AU" sz="2000" dirty="0" smtClean="0"/>
              <a:t>Environmental management</a:t>
            </a:r>
          </a:p>
          <a:p>
            <a:pPr lvl="1">
              <a:buFont typeface="Wingdings" pitchFamily="2" charset="2"/>
              <a:buChar char="§"/>
            </a:pPr>
            <a:r>
              <a:rPr lang="en-AU" sz="2000" dirty="0" smtClean="0"/>
              <a:t>  Information and data needs</a:t>
            </a:r>
          </a:p>
          <a:p>
            <a:pPr lvl="1">
              <a:buFont typeface="Wingdings" pitchFamily="2" charset="2"/>
              <a:buChar char="§"/>
            </a:pPr>
            <a:r>
              <a:rPr lang="en-AU" sz="2000" dirty="0" smtClean="0"/>
              <a:t>  Information sharing</a:t>
            </a:r>
          </a:p>
          <a:p>
            <a:pPr lvl="1">
              <a:buFont typeface="Wingdings" pitchFamily="2" charset="2"/>
              <a:buChar char="§"/>
            </a:pPr>
            <a:r>
              <a:rPr lang="en-AU" sz="2000" dirty="0" smtClean="0"/>
              <a:t>  Institutional arrangements (options)</a:t>
            </a:r>
          </a:p>
          <a:p>
            <a:pPr lvl="1">
              <a:buFont typeface="Wingdings" pitchFamily="2" charset="2"/>
              <a:buChar char="§"/>
            </a:pPr>
            <a:r>
              <a:rPr lang="en-AU" sz="2000" dirty="0" smtClean="0"/>
              <a:t>  Govt, community and stakeholder engagement</a:t>
            </a:r>
          </a:p>
          <a:p>
            <a:pPr lvl="1">
              <a:buFont typeface="Wingdings" pitchFamily="2" charset="2"/>
              <a:buChar char="§"/>
            </a:pPr>
            <a:r>
              <a:rPr lang="en-AU" sz="2000" dirty="0" smtClean="0"/>
              <a:t>  Monitoring and evaluation</a:t>
            </a:r>
          </a:p>
          <a:p>
            <a:endParaRPr lang="en-AU" sz="2400" b="1" dirty="0"/>
          </a:p>
          <a:p>
            <a:endParaRPr lang="en-AU" sz="2400" b="1" dirty="0"/>
          </a:p>
          <a:p>
            <a:endParaRPr lang="en-AU" sz="2400" b="1" dirty="0"/>
          </a:p>
          <a:p>
            <a:endParaRPr lang="en-AU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1" smtClean="0"/>
              <a:t>Context  -  The </a:t>
            </a:r>
            <a:r>
              <a:rPr lang="en-AU" sz="2800" b="1" dirty="0" smtClean="0"/>
              <a:t>Murray –Darling Basin</a:t>
            </a:r>
            <a:endParaRPr lang="en-AU" sz="2800" b="1" dirty="0"/>
          </a:p>
        </p:txBody>
      </p:sp>
      <p:pic>
        <p:nvPicPr>
          <p:cNvPr id="6" name="Picture 3" descr="Murray-Darling%20Basi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1120" y="1843723"/>
            <a:ext cx="3157749" cy="3387725"/>
          </a:xfrm>
          <a:prstGeom prst="rect">
            <a:avLst/>
          </a:prstGeom>
          <a:noFill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645180" y="1276566"/>
            <a:ext cx="39624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u="sng" dirty="0"/>
          </a:p>
          <a:p>
            <a:pPr>
              <a:spcBef>
                <a:spcPct val="50000"/>
              </a:spcBef>
              <a:buClr>
                <a:srgbClr val="E31937"/>
              </a:buClr>
              <a:buFont typeface="Wingdings" pitchFamily="2" charset="2"/>
              <a:buChar char="§"/>
            </a:pPr>
            <a:r>
              <a:rPr lang="en-US" dirty="0" smtClean="0"/>
              <a:t> 4 states and 1 territory </a:t>
            </a:r>
          </a:p>
          <a:p>
            <a:pPr>
              <a:spcBef>
                <a:spcPct val="50000"/>
              </a:spcBef>
              <a:buClr>
                <a:srgbClr val="E31937"/>
              </a:buClr>
              <a:buFont typeface="Wingdings" pitchFamily="2" charset="2"/>
              <a:buChar char="§"/>
            </a:pPr>
            <a:r>
              <a:rPr lang="en-US" dirty="0" smtClean="0"/>
              <a:t> 1 </a:t>
            </a:r>
            <a:r>
              <a:rPr lang="en-US" dirty="0"/>
              <a:t>million square </a:t>
            </a:r>
            <a:r>
              <a:rPr lang="en-US" dirty="0" err="1"/>
              <a:t>kilometres</a:t>
            </a:r>
            <a:r>
              <a:rPr lang="en-US" dirty="0"/>
              <a:t> </a:t>
            </a:r>
          </a:p>
          <a:p>
            <a:pPr>
              <a:spcBef>
                <a:spcPct val="50000"/>
              </a:spcBef>
              <a:buClr>
                <a:srgbClr val="E31937"/>
              </a:buClr>
              <a:buFont typeface="Wingdings" pitchFamily="2" charset="2"/>
              <a:buChar char="§"/>
            </a:pPr>
            <a:r>
              <a:rPr lang="en-US" dirty="0"/>
              <a:t> 23 river valleys (84% of use)</a:t>
            </a:r>
          </a:p>
          <a:p>
            <a:pPr>
              <a:spcBef>
                <a:spcPct val="50000"/>
              </a:spcBef>
              <a:buClr>
                <a:srgbClr val="E31937"/>
              </a:buClr>
              <a:buFont typeface="Wingdings" pitchFamily="2" charset="2"/>
              <a:buChar char="§"/>
            </a:pPr>
            <a:r>
              <a:rPr lang="en-US" dirty="0"/>
              <a:t> 81 groundwater sources (16% of use)</a:t>
            </a:r>
          </a:p>
          <a:p>
            <a:pPr>
              <a:spcBef>
                <a:spcPct val="50000"/>
              </a:spcBef>
              <a:buClr>
                <a:srgbClr val="E31937"/>
              </a:buClr>
              <a:buFont typeface="Wingdings" pitchFamily="2" charset="2"/>
              <a:buChar char="§"/>
            </a:pPr>
            <a:r>
              <a:rPr lang="en-US" dirty="0" smtClean="0"/>
              <a:t> Extends </a:t>
            </a:r>
            <a:r>
              <a:rPr lang="en-US" dirty="0"/>
              <a:t>across four States and the ACT</a:t>
            </a:r>
          </a:p>
          <a:p>
            <a:pPr>
              <a:spcBef>
                <a:spcPct val="50000"/>
              </a:spcBef>
              <a:buClr>
                <a:srgbClr val="E31937"/>
              </a:buCl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40</a:t>
            </a:r>
            <a:r>
              <a:rPr lang="en-US" dirty="0"/>
              <a:t>% of Australia’s agricultural production, 75% of irrigated agriculture</a:t>
            </a:r>
          </a:p>
          <a:p>
            <a:pPr>
              <a:spcBef>
                <a:spcPct val="50000"/>
              </a:spcBef>
              <a:buClr>
                <a:srgbClr val="E31937"/>
              </a:buClr>
              <a:buFont typeface="Wingdings" pitchFamily="2" charset="2"/>
              <a:buChar char="§"/>
            </a:pPr>
            <a:r>
              <a:rPr lang="en-US" dirty="0"/>
              <a:t> Water is shared between states under Agreement </a:t>
            </a:r>
          </a:p>
          <a:p>
            <a:pPr>
              <a:spcBef>
                <a:spcPct val="50000"/>
              </a:spcBef>
              <a:buClr>
                <a:srgbClr val="E31937"/>
              </a:buClr>
              <a:buFont typeface="Wingdings" pitchFamily="2" charset="2"/>
              <a:buChar char="§"/>
            </a:pPr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8476"/>
            <a:ext cx="7886700" cy="629284"/>
          </a:xfrm>
        </p:spPr>
        <p:txBody>
          <a:bodyPr/>
          <a:lstStyle/>
          <a:p>
            <a:r>
              <a:rPr lang="en-AU" sz="2800" b="1" dirty="0" smtClean="0"/>
              <a:t>Governance arrangements</a:t>
            </a:r>
            <a:endParaRPr lang="en-AU" sz="2800" b="1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659130" y="1242061"/>
            <a:ext cx="7886700" cy="492728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AU" sz="2000" dirty="0" smtClean="0"/>
              <a:t> Ownership and management of water is state responsibility</a:t>
            </a:r>
          </a:p>
          <a:p>
            <a:pPr>
              <a:buFont typeface="Wingdings" pitchFamily="2" charset="2"/>
              <a:buChar char="Ø"/>
            </a:pPr>
            <a:r>
              <a:rPr lang="en-AU" sz="2000" dirty="0" smtClean="0"/>
              <a:t> Water is shared under inter-state agreement</a:t>
            </a:r>
          </a:p>
          <a:p>
            <a:pPr>
              <a:buFont typeface="Wingdings" pitchFamily="2" charset="2"/>
              <a:buChar char="Ø"/>
            </a:pPr>
            <a:r>
              <a:rPr lang="en-AU" sz="2000" dirty="0" smtClean="0"/>
              <a:t> State’s prepare water plans, consistent with a Basin Plan</a:t>
            </a:r>
          </a:p>
          <a:p>
            <a:pPr>
              <a:buFont typeface="Wingdings" pitchFamily="2" charset="2"/>
              <a:buChar char="Ø"/>
            </a:pPr>
            <a:r>
              <a:rPr lang="en-AU" sz="2000" dirty="0" smtClean="0"/>
              <a:t> Surface water and groundwater diversions are limited to Sustainable Diversion Limits  </a:t>
            </a:r>
          </a:p>
          <a:p>
            <a:pPr>
              <a:buFont typeface="Wingdings" pitchFamily="2" charset="2"/>
              <a:buChar char="Ø"/>
            </a:pPr>
            <a:r>
              <a:rPr lang="en-AU" sz="2000" dirty="0" smtClean="0"/>
              <a:t>Water diversions (other than basic human rights) are licensed and listed on government registers or provided for in statutory plans</a:t>
            </a:r>
          </a:p>
          <a:p>
            <a:pPr>
              <a:buFont typeface="Wingdings" pitchFamily="2" charset="2"/>
              <a:buChar char="Ø"/>
            </a:pPr>
            <a:r>
              <a:rPr lang="en-AU" sz="2000" dirty="0" smtClean="0"/>
              <a:t> Diversions are monitored (metering)</a:t>
            </a:r>
          </a:p>
          <a:p>
            <a:pPr>
              <a:buFont typeface="Wingdings" pitchFamily="2" charset="2"/>
              <a:buChar char="Ø"/>
            </a:pPr>
            <a:r>
              <a:rPr lang="en-AU" sz="2000" dirty="0" smtClean="0"/>
              <a:t>Licensed users pay costs of water supply and management</a:t>
            </a:r>
          </a:p>
          <a:p>
            <a:pPr>
              <a:buFont typeface="Wingdings" pitchFamily="2" charset="2"/>
              <a:buChar char="Ø"/>
            </a:pPr>
            <a:r>
              <a:rPr lang="en-AU" sz="2000" dirty="0" smtClean="0"/>
              <a:t> Access and Use entitlements</a:t>
            </a:r>
          </a:p>
          <a:p>
            <a:pPr>
              <a:buFont typeface="Wingdings" pitchFamily="2" charset="2"/>
              <a:buChar char="Ø"/>
            </a:pPr>
            <a:r>
              <a:rPr lang="en-AU" sz="2000" dirty="0" smtClean="0"/>
              <a:t> Strong compliance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1" dirty="0" smtClean="0"/>
              <a:t>The Murray-Darling Basin Plan</a:t>
            </a:r>
            <a:endParaRPr lang="en-AU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0181"/>
            <a:ext cx="7886700" cy="4206239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AU" sz="2400" dirty="0"/>
              <a:t>  </a:t>
            </a:r>
            <a:r>
              <a:rPr lang="en-AU" sz="2000" dirty="0" smtClean="0"/>
              <a:t>Sustainable Diversion Limits for all rivers and aquifers</a:t>
            </a:r>
            <a:endParaRPr lang="en-AU" sz="2000" dirty="0"/>
          </a:p>
          <a:p>
            <a:r>
              <a:rPr lang="en-AU" sz="1800" dirty="0"/>
              <a:t>	</a:t>
            </a:r>
            <a:r>
              <a:rPr lang="en-AU" sz="1800" dirty="0" smtClean="0"/>
              <a:t>-  to protect the health and productivity of water sources</a:t>
            </a:r>
          </a:p>
          <a:p>
            <a:r>
              <a:rPr lang="en-AU" sz="1800" dirty="0" smtClean="0"/>
              <a:t>	-  recovery of 27 million cubic metres from current diversions</a:t>
            </a:r>
            <a:endParaRPr lang="en-AU" sz="1800" dirty="0"/>
          </a:p>
          <a:p>
            <a:pPr>
              <a:buFont typeface="Wingdings" pitchFamily="2" charset="2"/>
              <a:buChar char="§"/>
            </a:pPr>
            <a:r>
              <a:rPr lang="en-AU" sz="2000" dirty="0"/>
              <a:t>  </a:t>
            </a:r>
            <a:r>
              <a:rPr lang="en-AU" sz="2000" dirty="0" smtClean="0"/>
              <a:t>Environmental Watering Plan</a:t>
            </a:r>
          </a:p>
          <a:p>
            <a:pPr>
              <a:buFont typeface="Wingdings" pitchFamily="2" charset="2"/>
              <a:buChar char="§"/>
            </a:pPr>
            <a:r>
              <a:rPr lang="en-AU" sz="2000" dirty="0" smtClean="0"/>
              <a:t>  Water quality and salinity targets</a:t>
            </a:r>
          </a:p>
          <a:p>
            <a:pPr>
              <a:buFont typeface="Wingdings" pitchFamily="2" charset="2"/>
              <a:buChar char="§"/>
            </a:pPr>
            <a:r>
              <a:rPr lang="en-AU" sz="2000" dirty="0" smtClean="0"/>
              <a:t>  Permanent and temporary trade of water entitlements </a:t>
            </a:r>
            <a:endParaRPr lang="en-AU" sz="2000" dirty="0"/>
          </a:p>
          <a:p>
            <a:pPr>
              <a:buFont typeface="Wingdings" pitchFamily="2" charset="2"/>
              <a:buChar char="§"/>
            </a:pPr>
            <a:r>
              <a:rPr lang="en-AU" sz="2000" dirty="0"/>
              <a:t>  </a:t>
            </a:r>
            <a:r>
              <a:rPr lang="en-AU" sz="2000" dirty="0" smtClean="0"/>
              <a:t>Community and stakeholder engagement in development of Plans</a:t>
            </a:r>
            <a:endParaRPr lang="en-AU" sz="2000" dirty="0"/>
          </a:p>
          <a:p>
            <a:pPr>
              <a:buFont typeface="Wingdings" pitchFamily="2" charset="2"/>
              <a:buChar char="§"/>
            </a:pPr>
            <a:r>
              <a:rPr lang="en-AU" sz="2000" dirty="0"/>
              <a:t>  </a:t>
            </a:r>
            <a:r>
              <a:rPr lang="en-AU" sz="2000" dirty="0" smtClean="0"/>
              <a:t>Monitoring and evaluation</a:t>
            </a:r>
          </a:p>
          <a:p>
            <a:r>
              <a:rPr lang="en-AU" sz="1800" dirty="0" smtClean="0"/>
              <a:t>	-  economic, environmental and social outcomes</a:t>
            </a:r>
            <a:endParaRPr lang="en-AU" sz="1800" dirty="0"/>
          </a:p>
          <a:p>
            <a:endParaRPr lang="en-AU" sz="2400" dirty="0"/>
          </a:p>
          <a:p>
            <a:endParaRPr lang="en-AU" dirty="0"/>
          </a:p>
          <a:p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218" y="1365703"/>
            <a:ext cx="4111223" cy="30834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0724" y="3165980"/>
            <a:ext cx="4623275" cy="301369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99630" y="367469"/>
            <a:ext cx="8127052" cy="6248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smtClean="0">
                <a:solidFill>
                  <a:schemeClr val="accent1"/>
                </a:solidFill>
                <a:latin typeface="+mj-lt"/>
                <a:ea typeface="+mj-ea"/>
                <a:cs typeface="Arial"/>
              </a:rPr>
              <a:t>Community Engagement and Citizen Science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7027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374" y="617705"/>
            <a:ext cx="8709100" cy="544318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0" y="0"/>
            <a:ext cx="8127052" cy="6248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smtClean="0">
                <a:solidFill>
                  <a:schemeClr val="accent1"/>
                </a:solidFill>
                <a:latin typeface="+mj-lt"/>
                <a:ea typeface="+mj-ea"/>
                <a:cs typeface="Arial"/>
              </a:rPr>
              <a:t>Access to information – Real time Data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108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705" y="897308"/>
            <a:ext cx="7988364" cy="499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212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WP Riversymposium (1)">
  <a:themeElements>
    <a:clrScheme name="Custom 3">
      <a:dk1>
        <a:srgbClr val="3A1D00"/>
      </a:dk1>
      <a:lt1>
        <a:sysClr val="window" lastClr="FFFFFF"/>
      </a:lt1>
      <a:dk2>
        <a:srgbClr val="3A1D00"/>
      </a:dk2>
      <a:lt2>
        <a:srgbClr val="E5C243"/>
      </a:lt2>
      <a:accent1>
        <a:srgbClr val="C00000"/>
      </a:accent1>
      <a:accent2>
        <a:srgbClr val="A5300F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WP_Mural" id="{53B6AD75-C07D-4A99-BBC0-5C7C7894EAB8}" vid="{77E0C9D5-05F3-440B-8A3C-34857124ED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AWP Riversymposium (1)</Template>
  <TotalTime>556</TotalTime>
  <Words>461</Words>
  <Application>Microsoft Office PowerPoint</Application>
  <PresentationFormat>On-screen Show (4:3)</PresentationFormat>
  <Paragraphs>95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AWP Riversymposium (1)</vt:lpstr>
      <vt:lpstr>Slide 1</vt:lpstr>
      <vt:lpstr>Integrating data, modeling and tools into Basin Planning</vt:lpstr>
      <vt:lpstr>Slide 3</vt:lpstr>
      <vt:lpstr>Context  -  The Murray –Darling Basin</vt:lpstr>
      <vt:lpstr>Governance arrangements</vt:lpstr>
      <vt:lpstr>The Murray-Darling Basin Plan</vt:lpstr>
      <vt:lpstr>Slide 7</vt:lpstr>
      <vt:lpstr>Slide 8</vt:lpstr>
      <vt:lpstr>Slide 9</vt:lpstr>
      <vt:lpstr>Slide 10</vt:lpstr>
      <vt:lpstr>Slide 11</vt:lpstr>
      <vt:lpstr>Slide 12</vt:lpstr>
      <vt:lpstr>Relevance across countries in the region</vt:lpstr>
      <vt:lpstr>Lessons learned</vt:lpstr>
      <vt:lpstr>Thank you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Harriss</dc:creator>
  <cp:lastModifiedBy>David Harriss</cp:lastModifiedBy>
  <cp:revision>101</cp:revision>
  <dcterms:created xsi:type="dcterms:W3CDTF">2015-10-27T00:44:36Z</dcterms:created>
  <dcterms:modified xsi:type="dcterms:W3CDTF">2016-11-03T00:02:44Z</dcterms:modified>
</cp:coreProperties>
</file>